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720" r:id="rId1"/>
  </p:sldMasterIdLst>
  <p:notesMasterIdLst>
    <p:notesMasterId r:id="rId18"/>
  </p:notesMasterIdLst>
  <p:sldIdLst>
    <p:sldId id="256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Impact" panose="020B0806030902050204" pitchFamily="34" charset="0"/>
      <p:regular r:id="rId23"/>
    </p:embeddedFont>
    <p:embeddedFont>
      <p:font typeface="Microsoft Sans Serif" panose="020B0604020202020204" pitchFamily="34" charset="0"/>
      <p:regular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6567EBA-D83C-4C80-A2E0-1D3E41C907E1}">
  <a:tblStyle styleId="{76567EBA-D83C-4C80-A2E0-1D3E41C907E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36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585077-AB47-41FC-8B32-46D6E6CB2128}" type="slidenum">
              <a:rPr lang="en-US" altLang="es-PE"/>
              <a:pPr/>
              <a:t>2</a:t>
            </a:fld>
            <a:endParaRPr lang="en-US" altLang="es-PE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s-PE"/>
          </a:p>
        </p:txBody>
      </p:sp>
    </p:spTree>
    <p:extLst>
      <p:ext uri="{BB962C8B-B14F-4D97-AF65-F5344CB8AC3E}">
        <p14:creationId xmlns:p14="http://schemas.microsoft.com/office/powerpoint/2010/main" val="478805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585077-AB47-41FC-8B32-46D6E6CB2128}" type="slidenum">
              <a:rPr lang="en-US" altLang="es-PE"/>
              <a:pPr/>
              <a:t>3</a:t>
            </a:fld>
            <a:endParaRPr lang="en-US" altLang="es-PE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s-PE"/>
          </a:p>
        </p:txBody>
      </p:sp>
    </p:spTree>
    <p:extLst>
      <p:ext uri="{BB962C8B-B14F-4D97-AF65-F5344CB8AC3E}">
        <p14:creationId xmlns:p14="http://schemas.microsoft.com/office/powerpoint/2010/main" val="3162160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585077-AB47-41FC-8B32-46D6E6CB2128}" type="slidenum">
              <a:rPr lang="en-US" altLang="es-PE"/>
              <a:pPr/>
              <a:t>4</a:t>
            </a:fld>
            <a:endParaRPr lang="en-US" altLang="es-PE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s-PE"/>
          </a:p>
        </p:txBody>
      </p:sp>
    </p:spTree>
    <p:extLst>
      <p:ext uri="{BB962C8B-B14F-4D97-AF65-F5344CB8AC3E}">
        <p14:creationId xmlns:p14="http://schemas.microsoft.com/office/powerpoint/2010/main" val="2611164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585077-AB47-41FC-8B32-46D6E6CB2128}" type="slidenum">
              <a:rPr lang="en-US" altLang="es-PE"/>
              <a:pPr/>
              <a:t>5</a:t>
            </a:fld>
            <a:endParaRPr lang="en-US" altLang="es-PE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s-PE"/>
          </a:p>
        </p:txBody>
      </p:sp>
    </p:spTree>
    <p:extLst>
      <p:ext uri="{BB962C8B-B14F-4D97-AF65-F5344CB8AC3E}">
        <p14:creationId xmlns:p14="http://schemas.microsoft.com/office/powerpoint/2010/main" val="3661460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585077-AB47-41FC-8B32-46D6E6CB2128}" type="slidenum">
              <a:rPr lang="en-US" altLang="es-PE"/>
              <a:pPr/>
              <a:t>6</a:t>
            </a:fld>
            <a:endParaRPr lang="en-US" altLang="es-PE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s-PE"/>
          </a:p>
        </p:txBody>
      </p:sp>
    </p:spTree>
    <p:extLst>
      <p:ext uri="{BB962C8B-B14F-4D97-AF65-F5344CB8AC3E}">
        <p14:creationId xmlns:p14="http://schemas.microsoft.com/office/powerpoint/2010/main" val="4140914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585077-AB47-41FC-8B32-46D6E6CB2128}" type="slidenum">
              <a:rPr lang="en-US" altLang="es-PE"/>
              <a:pPr/>
              <a:t>7</a:t>
            </a:fld>
            <a:endParaRPr lang="en-US" altLang="es-PE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s-PE" dirty="0"/>
          </a:p>
        </p:txBody>
      </p:sp>
    </p:spTree>
    <p:extLst>
      <p:ext uri="{BB962C8B-B14F-4D97-AF65-F5344CB8AC3E}">
        <p14:creationId xmlns:p14="http://schemas.microsoft.com/office/powerpoint/2010/main" val="8980294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585077-AB47-41FC-8B32-46D6E6CB2128}" type="slidenum">
              <a:rPr lang="en-US" altLang="es-PE"/>
              <a:pPr/>
              <a:t>8</a:t>
            </a:fld>
            <a:endParaRPr lang="en-US" altLang="es-PE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s-PE"/>
          </a:p>
        </p:txBody>
      </p:sp>
    </p:spTree>
    <p:extLst>
      <p:ext uri="{BB962C8B-B14F-4D97-AF65-F5344CB8AC3E}">
        <p14:creationId xmlns:p14="http://schemas.microsoft.com/office/powerpoint/2010/main" val="14399816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585077-AB47-41FC-8B32-46D6E6CB2128}" type="slidenum">
              <a:rPr lang="en-US" altLang="es-PE"/>
              <a:pPr/>
              <a:t>9</a:t>
            </a:fld>
            <a:endParaRPr lang="en-US" altLang="es-PE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s-PE"/>
          </a:p>
        </p:txBody>
      </p:sp>
    </p:spTree>
    <p:extLst>
      <p:ext uri="{BB962C8B-B14F-4D97-AF65-F5344CB8AC3E}">
        <p14:creationId xmlns:p14="http://schemas.microsoft.com/office/powerpoint/2010/main" val="918546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585077-AB47-41FC-8B32-46D6E6CB2128}" type="slidenum">
              <a:rPr lang="en-US" altLang="es-PE"/>
              <a:pPr/>
              <a:t>10</a:t>
            </a:fld>
            <a:endParaRPr lang="en-US" altLang="es-PE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s-PE"/>
          </a:p>
        </p:txBody>
      </p:sp>
    </p:spTree>
    <p:extLst>
      <p:ext uri="{BB962C8B-B14F-4D97-AF65-F5344CB8AC3E}">
        <p14:creationId xmlns:p14="http://schemas.microsoft.com/office/powerpoint/2010/main" val="25952128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585077-AB47-41FC-8B32-46D6E6CB2128}" type="slidenum">
              <a:rPr lang="en-US" altLang="es-PE"/>
              <a:pPr/>
              <a:t>11</a:t>
            </a:fld>
            <a:endParaRPr lang="en-US" altLang="es-PE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s-PE"/>
          </a:p>
        </p:txBody>
      </p:sp>
    </p:spTree>
    <p:extLst>
      <p:ext uri="{BB962C8B-B14F-4D97-AF65-F5344CB8AC3E}">
        <p14:creationId xmlns:p14="http://schemas.microsoft.com/office/powerpoint/2010/main" val="31528925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585077-AB47-41FC-8B32-46D6E6CB2128}" type="slidenum">
              <a:rPr lang="en-US" altLang="es-PE"/>
              <a:pPr/>
              <a:t>12</a:t>
            </a:fld>
            <a:endParaRPr lang="en-US" altLang="es-PE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s-PE"/>
          </a:p>
        </p:txBody>
      </p:sp>
    </p:spTree>
    <p:extLst>
      <p:ext uri="{BB962C8B-B14F-4D97-AF65-F5344CB8AC3E}">
        <p14:creationId xmlns:p14="http://schemas.microsoft.com/office/powerpoint/2010/main" val="16773501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585077-AB47-41FC-8B32-46D6E6CB2128}" type="slidenum">
              <a:rPr lang="en-US" altLang="es-PE"/>
              <a:pPr/>
              <a:t>13</a:t>
            </a:fld>
            <a:endParaRPr lang="en-US" altLang="es-PE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s-PE"/>
          </a:p>
        </p:txBody>
      </p:sp>
    </p:spTree>
    <p:extLst>
      <p:ext uri="{BB962C8B-B14F-4D97-AF65-F5344CB8AC3E}">
        <p14:creationId xmlns:p14="http://schemas.microsoft.com/office/powerpoint/2010/main" val="26249677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585077-AB47-41FC-8B32-46D6E6CB2128}" type="slidenum">
              <a:rPr lang="en-US" altLang="es-PE"/>
              <a:pPr/>
              <a:t>14</a:t>
            </a:fld>
            <a:endParaRPr lang="en-US" altLang="es-PE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s-PE"/>
          </a:p>
        </p:txBody>
      </p:sp>
    </p:spTree>
    <p:extLst>
      <p:ext uri="{BB962C8B-B14F-4D97-AF65-F5344CB8AC3E}">
        <p14:creationId xmlns:p14="http://schemas.microsoft.com/office/powerpoint/2010/main" val="41132201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585077-AB47-41FC-8B32-46D6E6CB2128}" type="slidenum">
              <a:rPr lang="en-US" altLang="es-PE"/>
              <a:pPr/>
              <a:t>15</a:t>
            </a:fld>
            <a:endParaRPr lang="en-US" altLang="es-PE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s-PE"/>
          </a:p>
        </p:txBody>
      </p:sp>
    </p:spTree>
    <p:extLst>
      <p:ext uri="{BB962C8B-B14F-4D97-AF65-F5344CB8AC3E}">
        <p14:creationId xmlns:p14="http://schemas.microsoft.com/office/powerpoint/2010/main" val="10699738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585077-AB47-41FC-8B32-46D6E6CB2128}" type="slidenum">
              <a:rPr lang="en-US" altLang="es-PE"/>
              <a:pPr/>
              <a:t>16</a:t>
            </a:fld>
            <a:endParaRPr lang="en-US" altLang="es-PE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s-PE"/>
          </a:p>
        </p:txBody>
      </p:sp>
    </p:spTree>
    <p:extLst>
      <p:ext uri="{BB962C8B-B14F-4D97-AF65-F5344CB8AC3E}">
        <p14:creationId xmlns:p14="http://schemas.microsoft.com/office/powerpoint/2010/main" val="2641539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4000502"/>
            <a:ext cx="7772400" cy="528638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altLang="es-PE" noProof="0"/>
              <a:t>Haga clic para modificar el estilo de título del patrón</a:t>
            </a:r>
            <a:endParaRPr lang="en-US" altLang="es-PE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4400550"/>
            <a:ext cx="7772400" cy="4000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altLang="es-PE" noProof="0"/>
              <a:t>Haga clic para editar el estilo de subtítulo del patrón</a:t>
            </a:r>
            <a:endParaRPr lang="en-US" altLang="es-PE" noProof="0"/>
          </a:p>
        </p:txBody>
      </p:sp>
    </p:spTree>
    <p:extLst>
      <p:ext uri="{BB962C8B-B14F-4D97-AF65-F5344CB8AC3E}">
        <p14:creationId xmlns:p14="http://schemas.microsoft.com/office/powerpoint/2010/main" val="133340975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4926470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282308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3442101"/>
            <a:ext cx="7886700" cy="1125140"/>
          </a:xfr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44115420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914400" y="1828800"/>
            <a:ext cx="3581400" cy="314325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581400" cy="314325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2039088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273847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43" y="1260872"/>
            <a:ext cx="3868737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43" y="1878806"/>
            <a:ext cx="3868737" cy="2763441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788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788" cy="2763441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4372761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2015460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666668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43" y="342900"/>
            <a:ext cx="2949575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740574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43" y="1543051"/>
            <a:ext cx="2949575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19343153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43" y="342900"/>
            <a:ext cx="2949575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740574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43" y="1543051"/>
            <a:ext cx="2949575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3676154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8387937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400800" y="1063230"/>
            <a:ext cx="1828800" cy="390882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914400" y="1063230"/>
            <a:ext cx="5334000" cy="3908822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1748109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540425" y="1991825"/>
            <a:ext cx="40632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58571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063229"/>
            <a:ext cx="7315200" cy="536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E"/>
              <a:t>Haga clic para modificar el estilo de título del patrón</a:t>
            </a:r>
            <a:endParaRPr lang="en-US" altLang="es-PE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828800"/>
            <a:ext cx="7315200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E"/>
              <a:t>Editar el estilo de texto del patrón</a:t>
            </a:r>
          </a:p>
          <a:p>
            <a:pPr lvl="1"/>
            <a:r>
              <a:rPr lang="es-ES" altLang="es-PE"/>
              <a:t>Segundo nivel</a:t>
            </a:r>
          </a:p>
          <a:p>
            <a:pPr lvl="2"/>
            <a:r>
              <a:rPr lang="es-ES" altLang="es-PE"/>
              <a:t>Tercer nivel</a:t>
            </a:r>
          </a:p>
          <a:p>
            <a:pPr lvl="3"/>
            <a:r>
              <a:rPr lang="es-ES" altLang="es-PE"/>
              <a:t>Cuarto nivel</a:t>
            </a:r>
          </a:p>
          <a:p>
            <a:pPr lvl="4"/>
            <a:r>
              <a:rPr lang="es-ES" altLang="es-PE"/>
              <a:t>Quinto nivel</a:t>
            </a:r>
            <a:endParaRPr lang="en-US" altLang="es-PE"/>
          </a:p>
        </p:txBody>
      </p:sp>
    </p:spTree>
    <p:extLst>
      <p:ext uri="{BB962C8B-B14F-4D97-AF65-F5344CB8AC3E}">
        <p14:creationId xmlns:p14="http://schemas.microsoft.com/office/powerpoint/2010/main" val="3453618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ransition>
    <p:fade thruBlk="1"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Microsoft Sans Serif" panose="020B0604020202020204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Microsoft Sans Serif" panose="020B0604020202020204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Microsoft Sans Serif" panose="020B0604020202020204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Microsoft Sans Serif" panose="020B0604020202020204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Microsoft Sans Serif" panose="020B0604020202020204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inkedin.com/pub/alfredo-padilla/27/902/330" TargetMode="External"/><Relationship Id="rId13" Type="http://schemas.openxmlformats.org/officeDocument/2006/relationships/image" Target="../media/image8.png"/><Relationship Id="rId18" Type="http://schemas.openxmlformats.org/officeDocument/2006/relationships/image" Target="../media/image10.png"/><Relationship Id="rId3" Type="http://schemas.openxmlformats.org/officeDocument/2006/relationships/image" Target="../media/image3.jpg"/><Relationship Id="rId7" Type="http://schemas.openxmlformats.org/officeDocument/2006/relationships/image" Target="../media/image5.png"/><Relationship Id="rId12" Type="http://schemas.openxmlformats.org/officeDocument/2006/relationships/image" Target="../media/image7.png"/><Relationship Id="rId17" Type="http://schemas.openxmlformats.org/officeDocument/2006/relationships/hyperlink" Target="https://plus.google.com/+AlfredoPadilla/posts" TargetMode="Externa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twitter.com/apadilla55" TargetMode="External"/><Relationship Id="rId11" Type="http://schemas.openxmlformats.org/officeDocument/2006/relationships/hyperlink" Target="https://gramadal.wordpress.com/" TargetMode="External"/><Relationship Id="rId5" Type="http://schemas.openxmlformats.org/officeDocument/2006/relationships/image" Target="../media/image4.png"/><Relationship Id="rId15" Type="http://schemas.openxmlformats.org/officeDocument/2006/relationships/hyperlink" Target="https://www.pinterest.com/apadilla55/escuela-sabatica/" TargetMode="External"/><Relationship Id="rId10" Type="http://schemas.microsoft.com/office/2007/relationships/hdphoto" Target="../media/hdphoto1.wdp"/><Relationship Id="rId4" Type="http://schemas.openxmlformats.org/officeDocument/2006/relationships/hyperlink" Target="https://www.facebook.com/apadilla88" TargetMode="External"/><Relationship Id="rId9" Type="http://schemas.openxmlformats.org/officeDocument/2006/relationships/image" Target="../media/image6.png"/><Relationship Id="rId1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gramadal.wordpress.com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99501" y="2247766"/>
            <a:ext cx="3925732" cy="341100"/>
          </a:xfrm>
          <a:effectLst/>
        </p:spPr>
        <p:txBody>
          <a:bodyPr>
            <a:noAutofit/>
          </a:bodyPr>
          <a:lstStyle/>
          <a:p>
            <a:pPr>
              <a:defRPr/>
            </a:pPr>
            <a:r>
              <a:rPr lang="es-PE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Noble Príncipe de Paz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9" descr="C:\Documents and Settings\Administrador.PIKOMULE\Escritorio\facebook_icon.png">
            <a:hlinkClick r:id="rId4"/>
            <a:extLst>
              <a:ext uri="{FF2B5EF4-FFF2-40B4-BE49-F238E27FC236}">
                <a16:creationId xmlns:a16="http://schemas.microsoft.com/office/drawing/2014/main" id="{06C17B10-80A7-4B01-9D72-ABB6B5EEB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760" y="4542258"/>
            <a:ext cx="190313" cy="191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C:\Documents and Settings\Administrador.PIKOMULE\Escritorio\logo_twitter.png">
            <a:hlinkClick r:id="rId6"/>
            <a:extLst>
              <a:ext uri="{FF2B5EF4-FFF2-40B4-BE49-F238E27FC236}">
                <a16:creationId xmlns:a16="http://schemas.microsoft.com/office/drawing/2014/main" id="{C3A79FB1-80AF-4B7C-925A-D3FCB8974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13" y="4547255"/>
            <a:ext cx="202904" cy="181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www.worldacademysport.com/environments/0/images/linkedin.png">
            <a:hlinkClick r:id="rId8"/>
            <a:extLst>
              <a:ext uri="{FF2B5EF4-FFF2-40B4-BE49-F238E27FC236}">
                <a16:creationId xmlns:a16="http://schemas.microsoft.com/office/drawing/2014/main" id="{5C0A651C-9F9D-43D5-9371-63B82A7AC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516" y="4542746"/>
            <a:ext cx="180359" cy="190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hlinkClick r:id="rId11"/>
            <a:extLst>
              <a:ext uri="{FF2B5EF4-FFF2-40B4-BE49-F238E27FC236}">
                <a16:creationId xmlns:a16="http://schemas.microsoft.com/office/drawing/2014/main" id="{4C8FA8DE-AD6B-447E-A65E-E6107A6CC2E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59" y="4534760"/>
            <a:ext cx="216011" cy="206105"/>
          </a:xfrm>
          <a:prstGeom prst="rect">
            <a:avLst/>
          </a:prstGeom>
        </p:spPr>
      </p:pic>
      <p:pic>
        <p:nvPicPr>
          <p:cNvPr id="8" name="Picture 2" descr="http://noticias.adventista.es/wp-content/uploads/sites/8/2012/05/LOGO-UICASDE-sin-fondo.png">
            <a:extLst>
              <a:ext uri="{FF2B5EF4-FFF2-40B4-BE49-F238E27FC236}">
                <a16:creationId xmlns:a16="http://schemas.microsoft.com/office/drawing/2014/main" id="{244EED8F-2FC5-4FA3-BBAB-7727BBB17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6" y="4523647"/>
            <a:ext cx="233060" cy="2139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hlinkClick r:id="rId15"/>
            <a:extLst>
              <a:ext uri="{FF2B5EF4-FFF2-40B4-BE49-F238E27FC236}">
                <a16:creationId xmlns:a16="http://schemas.microsoft.com/office/drawing/2014/main" id="{813D79F5-98CE-4E39-A11C-B3A1CED9080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500">
            <a:off x="1284318" y="4535025"/>
            <a:ext cx="205574" cy="205574"/>
          </a:xfrm>
          <a:prstGeom prst="rect">
            <a:avLst/>
          </a:prstGeom>
        </p:spPr>
      </p:pic>
      <p:pic>
        <p:nvPicPr>
          <p:cNvPr id="10" name="Imagen 9">
            <a:hlinkClick r:id="rId17"/>
            <a:extLst>
              <a:ext uri="{FF2B5EF4-FFF2-40B4-BE49-F238E27FC236}">
                <a16:creationId xmlns:a16="http://schemas.microsoft.com/office/drawing/2014/main" id="{14B9E0E1-6E04-4909-92F3-6DE39C0E154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5380" flipH="1">
            <a:off x="1531337" y="4539303"/>
            <a:ext cx="197018" cy="197018"/>
          </a:xfrm>
          <a:prstGeom prst="rect">
            <a:avLst/>
          </a:prstGeom>
        </p:spPr>
      </p:pic>
      <p:sp>
        <p:nvSpPr>
          <p:cNvPr id="11" name="4 Rectángulo"/>
          <p:cNvSpPr/>
          <p:nvPr/>
        </p:nvSpPr>
        <p:spPr>
          <a:xfrm>
            <a:off x="7426640" y="4337731"/>
            <a:ext cx="1389483" cy="300082"/>
          </a:xfrm>
          <a:prstGeom prst="rect">
            <a:avLst/>
          </a:prstGeom>
          <a:solidFill>
            <a:schemeClr val="bg1"/>
          </a:solidFill>
          <a:effectLst>
            <a:glow rad="127000">
              <a:srgbClr val="FFFF00"/>
            </a:glow>
            <a:softEdge rad="609600"/>
          </a:effectLst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sz="675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Enero – Marzo 2021         </a:t>
            </a:r>
          </a:p>
          <a:p>
            <a:pPr algn="ctr" eaLnBrk="1" hangingPunct="1">
              <a:defRPr/>
            </a:pPr>
            <a:r>
              <a:rPr lang="es-ES" sz="675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apadilla88@hotmail.com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685800" y="2057401"/>
            <a:ext cx="7772400" cy="1573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993" indent="-287993">
              <a:lnSpc>
                <a:spcPts val="2625"/>
              </a:lnSpc>
              <a:spcBef>
                <a:spcPts val="0"/>
              </a:spcBef>
              <a:defRPr/>
            </a:pPr>
            <a:r>
              <a:rPr lang="es-ES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¿Si alguien te preguntara: ¿De qué te ha librado Jesús, qué responderías? ¿Qué testimonio personal puedes dar sobre el poder de Cristo en tu vida?</a:t>
            </a:r>
            <a:endParaRPr lang="en-US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78D2B737-0ABD-4205-8F2A-F48EAF7F4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1" y="182664"/>
            <a:ext cx="5018207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9pPr>
          </a:lstStyle>
          <a:p>
            <a:pPr algn="ctr"/>
            <a:r>
              <a:rPr lang="en-US" sz="4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INTRODUCCION</a:t>
            </a:r>
            <a:endParaRPr lang="en-US" sz="3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76FFE1F-9ACF-4E05-B0AC-6E63B155C4B0}"/>
              </a:ext>
            </a:extLst>
          </p:cNvPr>
          <p:cNvSpPr/>
          <p:nvPr/>
        </p:nvSpPr>
        <p:spPr>
          <a:xfrm flipV="1">
            <a:off x="0" y="1081882"/>
            <a:ext cx="9144000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050" dirty="0"/>
          </a:p>
        </p:txBody>
      </p:sp>
    </p:spTree>
    <p:extLst>
      <p:ext uri="{BB962C8B-B14F-4D97-AF65-F5344CB8AC3E}">
        <p14:creationId xmlns:p14="http://schemas.microsoft.com/office/powerpoint/2010/main" val="3020087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1196625" y="2258473"/>
            <a:ext cx="6750750" cy="1573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993" indent="-287993">
              <a:lnSpc>
                <a:spcPts val="2625"/>
              </a:lnSpc>
              <a:spcBef>
                <a:spcPts val="0"/>
              </a:spcBef>
              <a:defRPr/>
            </a:pPr>
            <a:r>
              <a:rPr lang="es-E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Tema: </a:t>
            </a:r>
            <a:r>
              <a:rPr lang="pt-BR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Jesucristo</a:t>
            </a:r>
            <a:r>
              <a:rPr lang="pt-B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pt-BR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el</a:t>
            </a:r>
            <a:r>
              <a:rPr lang="pt-B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príncipe de paz eterna</a:t>
            </a:r>
            <a:endParaRPr lang="es-E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8D2B737-0ABD-4205-8F2A-F48EAF7F4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1" y="182664"/>
            <a:ext cx="5018207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9pPr>
          </a:lstStyle>
          <a:p>
            <a:pPr algn="ctr"/>
            <a:r>
              <a:rPr lang="en-US" sz="4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INTRODUCCION</a:t>
            </a:r>
            <a:endParaRPr lang="en-US" sz="3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76FFE1F-9ACF-4E05-B0AC-6E63B155C4B0}"/>
              </a:ext>
            </a:extLst>
          </p:cNvPr>
          <p:cNvSpPr/>
          <p:nvPr/>
        </p:nvSpPr>
        <p:spPr>
          <a:xfrm flipV="1">
            <a:off x="0" y="1081882"/>
            <a:ext cx="9144000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050" dirty="0"/>
          </a:p>
        </p:txBody>
      </p:sp>
    </p:spTree>
    <p:extLst>
      <p:ext uri="{BB962C8B-B14F-4D97-AF65-F5344CB8AC3E}">
        <p14:creationId xmlns:p14="http://schemas.microsoft.com/office/powerpoint/2010/main" val="420141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78D2B737-0ABD-4205-8F2A-F48EAF7F4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1" y="182664"/>
            <a:ext cx="5018207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9pPr>
          </a:lstStyle>
          <a:p>
            <a:pPr algn="ctr"/>
            <a:r>
              <a:rPr lang="en-US" sz="4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INTRODUCCION</a:t>
            </a:r>
            <a:endParaRPr lang="en-US" sz="3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1749288" y="2110867"/>
            <a:ext cx="6750750" cy="1573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993" indent="-287993">
              <a:lnSpc>
                <a:spcPts val="2775"/>
              </a:lnSpc>
              <a:spcBef>
                <a:spcPts val="0"/>
              </a:spcBef>
              <a:defRPr/>
            </a:pPr>
            <a:r>
              <a:rPr lang="es-E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¿Qué significa “príncipe”?</a:t>
            </a:r>
          </a:p>
          <a:p>
            <a:pPr marL="287993" indent="-287993">
              <a:lnSpc>
                <a:spcPts val="2775"/>
              </a:lnSpc>
              <a:spcBef>
                <a:spcPts val="0"/>
              </a:spcBef>
              <a:defRPr/>
            </a:pPr>
            <a:r>
              <a:rPr lang="es-E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¿Qué significa “justicia”?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76FFE1F-9ACF-4E05-B0AC-6E63B155C4B0}"/>
              </a:ext>
            </a:extLst>
          </p:cNvPr>
          <p:cNvSpPr/>
          <p:nvPr/>
        </p:nvSpPr>
        <p:spPr>
          <a:xfrm flipV="1">
            <a:off x="0" y="1081882"/>
            <a:ext cx="9144000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050" dirty="0"/>
          </a:p>
        </p:txBody>
      </p:sp>
    </p:spTree>
    <p:extLst>
      <p:ext uri="{BB962C8B-B14F-4D97-AF65-F5344CB8AC3E}">
        <p14:creationId xmlns:p14="http://schemas.microsoft.com/office/powerpoint/2010/main" val="307504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643962" y="1866043"/>
            <a:ext cx="8100900" cy="1573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993" indent="-287993">
              <a:lnSpc>
                <a:spcPts val="2625"/>
              </a:lnSpc>
              <a:spcBef>
                <a:spcPts val="0"/>
              </a:spcBef>
              <a:defRPr/>
            </a:pPr>
            <a:r>
              <a:rPr lang="es-E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Aprendizaje esperado: </a:t>
            </a:r>
            <a:r>
              <a:rPr lang="es-ES" sz="3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Describe según la Biblia, a Jesucristo como el príncipe de paz eterna</a:t>
            </a:r>
          </a:p>
          <a:p>
            <a:pPr marL="287993" indent="-287993">
              <a:lnSpc>
                <a:spcPts val="2625"/>
              </a:lnSpc>
              <a:spcBef>
                <a:spcPts val="0"/>
              </a:spcBef>
              <a:defRPr/>
            </a:pPr>
            <a:r>
              <a:rPr lang="es-E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Para analizar: </a:t>
            </a:r>
            <a:r>
              <a:rPr lang="es-ES" sz="3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¿Qué dice la Biblia acerca de Jesucristo como el príncipe de paz eterna?</a:t>
            </a:r>
            <a:endParaRPr lang="en-US" sz="30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8D2B737-0ABD-4205-8F2A-F48EAF7F4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1" y="182664"/>
            <a:ext cx="5018207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9pPr>
          </a:lstStyle>
          <a:p>
            <a:pPr algn="ctr"/>
            <a:r>
              <a:rPr lang="en-US" sz="4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INTRODUCCION</a:t>
            </a:r>
            <a:endParaRPr lang="en-US" sz="3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76FFE1F-9ACF-4E05-B0AC-6E63B155C4B0}"/>
              </a:ext>
            </a:extLst>
          </p:cNvPr>
          <p:cNvSpPr/>
          <p:nvPr/>
        </p:nvSpPr>
        <p:spPr>
          <a:xfrm flipV="1">
            <a:off x="0" y="1081882"/>
            <a:ext cx="9144000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050" dirty="0"/>
          </a:p>
        </p:txBody>
      </p:sp>
    </p:spTree>
    <p:extLst>
      <p:ext uri="{BB962C8B-B14F-4D97-AF65-F5344CB8AC3E}">
        <p14:creationId xmlns:p14="http://schemas.microsoft.com/office/powerpoint/2010/main" val="297002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376FFE1F-9ACF-4E05-B0AC-6E63B155C4B0}"/>
              </a:ext>
            </a:extLst>
          </p:cNvPr>
          <p:cNvSpPr/>
          <p:nvPr/>
        </p:nvSpPr>
        <p:spPr>
          <a:xfrm>
            <a:off x="0" y="675617"/>
            <a:ext cx="9144000" cy="50091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05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59532" y="1408950"/>
            <a:ext cx="8172468" cy="1624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67891" algn="just">
              <a:lnSpc>
                <a:spcPts val="2175"/>
              </a:lnSpc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s-ES" sz="25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Según Isaías 9:1-4 ¿</a:t>
            </a:r>
            <a:r>
              <a:rPr lang="es-ES" sz="25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Qué acontecimiento </a:t>
            </a:r>
            <a:r>
              <a:rPr lang="es-ES" sz="25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está por suceder?</a:t>
            </a:r>
          </a:p>
          <a:p>
            <a:pPr marL="267891" algn="just">
              <a:lnSpc>
                <a:spcPts val="2175"/>
              </a:lnSpc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s-ES" sz="25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“Mas no habrá siempre oscuridad para la que está ahora en angustia… El pueblo que andaba en tinieblas vio gran luz; los que moraban en tierra de sombra de muerte, luz resplandeció sobre ellos. Multiplicaste la gente, y aumentaste la alegría. Se alegrarán delante de ti como se alegran en la siega, como se gozan cuando reparten despojos. Porque tú quebraste su pesado yugo, y la vara de su hombro, y el cetro de su opresor, como en el día de </a:t>
            </a:r>
            <a:r>
              <a:rPr lang="es-ES" sz="25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Madián</a:t>
            </a:r>
            <a:r>
              <a:rPr lang="es-ES" sz="25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” Isa 9:1-4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756178" y="287773"/>
            <a:ext cx="7380218" cy="30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>
              <a:defRPr/>
            </a:pPr>
            <a:r>
              <a:rPr lang="es-PE" sz="33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I. </a:t>
            </a:r>
            <a:r>
              <a:rPr lang="es-ES" sz="33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EL FIN DE LA OSCURIDAD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845586" y="675616"/>
            <a:ext cx="734481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01211" indent="-201211">
              <a:spcBef>
                <a:spcPct val="50000"/>
              </a:spcBef>
              <a:defRPr/>
            </a:pPr>
            <a:r>
              <a:rPr lang="es-AR" sz="30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a. </a:t>
            </a:r>
            <a:r>
              <a:rPr lang="es-ES" sz="30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Fin del opresor</a:t>
            </a:r>
            <a:endParaRPr lang="es-AR" sz="3000" i="1" dirty="0">
              <a:ln>
                <a:solidFill>
                  <a:srgbClr val="0022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02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376FFE1F-9ACF-4E05-B0AC-6E63B155C4B0}"/>
              </a:ext>
            </a:extLst>
          </p:cNvPr>
          <p:cNvSpPr/>
          <p:nvPr/>
        </p:nvSpPr>
        <p:spPr>
          <a:xfrm>
            <a:off x="0" y="675617"/>
            <a:ext cx="9144000" cy="50091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05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62261" y="1421861"/>
            <a:ext cx="8019477" cy="1624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67891">
              <a:lnSpc>
                <a:spcPts val="2100"/>
              </a:lnSpc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Judá e Israel recurrió al ocultismo y no a Dios verdadero, como producto de ello vieron tribulación y tinieblas, oscuridad y fueron sumidos en las tinieblas (Isa.8:22). Sin embargo, llega el momento cuando “no habrá [...] oscuridad para la que está ahora en angustia”. El pueblo de Dios se multiplicará y se alegrará porque Jehová quebrará “el cetro de su opresor” (Isa.9:4). La venida del Mesías al mundo, con su mensaje de vida y esperanza levantará el Sol de justicia y traerá salvación en sus alas (Mal.4:2).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756178" y="287773"/>
            <a:ext cx="7380218" cy="30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>
              <a:defRPr/>
            </a:pPr>
            <a:r>
              <a:rPr lang="es-PE" sz="33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I. </a:t>
            </a:r>
            <a:r>
              <a:rPr lang="es-ES" sz="33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EL FIN DE LA OSCURIDAD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845586" y="675616"/>
            <a:ext cx="734481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01211" indent="-201211">
              <a:spcBef>
                <a:spcPct val="50000"/>
              </a:spcBef>
              <a:defRPr/>
            </a:pPr>
            <a:r>
              <a:rPr lang="es-AR" sz="30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a. </a:t>
            </a:r>
            <a:r>
              <a:rPr lang="es-ES" sz="30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Fin del opresor</a:t>
            </a:r>
            <a:endParaRPr lang="es-AR" sz="3000" i="1" dirty="0">
              <a:ln>
                <a:solidFill>
                  <a:srgbClr val="0022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606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376FFE1F-9ACF-4E05-B0AC-6E63B155C4B0}"/>
              </a:ext>
            </a:extLst>
          </p:cNvPr>
          <p:cNvSpPr/>
          <p:nvPr/>
        </p:nvSpPr>
        <p:spPr>
          <a:xfrm>
            <a:off x="0" y="675617"/>
            <a:ext cx="9144000" cy="50091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05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28650" y="1347318"/>
            <a:ext cx="8101812" cy="1624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67891" algn="just">
              <a:lnSpc>
                <a:spcPts val="2025"/>
              </a:lnSpc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Según Isaías 9:6,7 ¿Cómo ejecuta Dios su paz al mundo?</a:t>
            </a:r>
          </a:p>
          <a:p>
            <a:pPr marL="267891" algn="just">
              <a:lnSpc>
                <a:spcPts val="2025"/>
              </a:lnSpc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“Porque un niño nos es nacido, hijo nos es dado, y el principado sobre su hombro; y se llamará su nombre Admirable, Consejero, Dios Fuerte, Padre Eterno, Príncipe de Paz. Lo dilatado de su imperio y la paz no tendrán límite, sobre el trono de David y sobre su reino, disponiéndolo y confirmándolo en juicio y en justicia desde ahora y para siempre. El celo de Jehová de los ejércitos hará esto” Isa.9:6,7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756178" y="287773"/>
            <a:ext cx="7380218" cy="30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lvl="0">
              <a:defRPr/>
            </a:pPr>
            <a:r>
              <a:rPr lang="es-PE" sz="33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</a:t>
            </a:r>
            <a:r>
              <a:rPr lang="es-419" sz="33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</a:t>
            </a:r>
            <a:r>
              <a:rPr lang="es-PE" sz="33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. </a:t>
            </a:r>
            <a:r>
              <a:rPr lang="es-ES" sz="33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LA JUSTICIA DE DIOS</a:t>
            </a:r>
            <a:endParaRPr lang="en-US" sz="33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845586" y="675616"/>
            <a:ext cx="734481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01211" indent="-201211">
              <a:spcBef>
                <a:spcPct val="50000"/>
              </a:spcBef>
              <a:defRPr/>
            </a:pPr>
            <a:r>
              <a:rPr lang="es-PE" sz="30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a. </a:t>
            </a:r>
            <a:r>
              <a:rPr lang="es-ES" sz="30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Paz para el mundo</a:t>
            </a:r>
            <a:endParaRPr lang="es-AR" sz="3000" i="1" dirty="0">
              <a:ln>
                <a:solidFill>
                  <a:srgbClr val="0022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92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376FFE1F-9ACF-4E05-B0AC-6E63B155C4B0}"/>
              </a:ext>
            </a:extLst>
          </p:cNvPr>
          <p:cNvSpPr/>
          <p:nvPr/>
        </p:nvSpPr>
        <p:spPr>
          <a:xfrm>
            <a:off x="0" y="675617"/>
            <a:ext cx="9144000" cy="50091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05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14324" y="1220931"/>
            <a:ext cx="8671276" cy="1624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67891">
              <a:lnSpc>
                <a:spcPts val="2250"/>
              </a:lnSpc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La paz sólo viene con la justicia (Isa.32:17-18; Zac.9:9-10; Ef.2:14), y Jesús es el Rey justo (Jer.23:5,6; 33:15-16) que imputa e imparte su justicia a los hombres. Vino al mundo para impartir paz (Luc.2:14; Juan14:27; Filp.4:7). Jesús es “Admirable”, encierra sabiduría y bondad. Es Dios fuerte, es igual al Padre (Juan 1:1). Es Padre eterno porque es Padre Creador del hombre y del mundo (Juan1:3). Jesús desciende del “tronco de Isaí”, la dinastía de David (hijo de Isaí) (Isa.11:10,11), es plenamente humano (Filp.2:7,8; Heb.2:17) y plenamente Dios (Juan1:14; Col.2:9). Cuando Jesús asuma el poder, unirá un remanente fiel. Isaías 11 presenta las dos Venidas de Jesús, ambas son dos partes de un todo.</a:t>
            </a:r>
            <a:endParaRPr lang="es-P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756178" y="287773"/>
            <a:ext cx="7380218" cy="30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lvl="0">
              <a:defRPr/>
            </a:pPr>
            <a:r>
              <a:rPr lang="es-PE" sz="33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</a:t>
            </a:r>
            <a:r>
              <a:rPr lang="es-419" sz="33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</a:t>
            </a:r>
            <a:r>
              <a:rPr lang="es-PE" sz="33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. </a:t>
            </a:r>
            <a:r>
              <a:rPr lang="es-ES" sz="33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LA JUSTICIA DE DIOS</a:t>
            </a:r>
            <a:endParaRPr lang="en-US" sz="33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845586" y="675616"/>
            <a:ext cx="734481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01211" indent="-201211">
              <a:spcBef>
                <a:spcPct val="50000"/>
              </a:spcBef>
              <a:defRPr/>
            </a:pPr>
            <a:r>
              <a:rPr lang="es-PE" sz="30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a. </a:t>
            </a:r>
            <a:r>
              <a:rPr lang="es-ES" sz="30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Paz para el mundo</a:t>
            </a:r>
            <a:endParaRPr lang="es-AR" sz="3000" i="1" dirty="0">
              <a:ln>
                <a:solidFill>
                  <a:srgbClr val="0022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872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376FFE1F-9ACF-4E05-B0AC-6E63B155C4B0}"/>
              </a:ext>
            </a:extLst>
          </p:cNvPr>
          <p:cNvSpPr/>
          <p:nvPr/>
        </p:nvSpPr>
        <p:spPr>
          <a:xfrm>
            <a:off x="0" y="675617"/>
            <a:ext cx="9144000" cy="50091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05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7200" y="1513818"/>
            <a:ext cx="8229600" cy="1624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267891">
              <a:lnSpc>
                <a:spcPts val="2025"/>
              </a:lnSpc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Según Isa 12:2-6 ¿Cómo se manifiesta la salvación de Dios?</a:t>
            </a:r>
          </a:p>
          <a:p>
            <a:pPr marL="267891">
              <a:lnSpc>
                <a:spcPts val="2025"/>
              </a:lnSpc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“He aquí Dios es salvación mía; me aseguraré y no temeré; porque mi fortaleza y mi canción es JAH Jehová, quien ha sido salvación para mí… Cantad a Jehová, aclamad su nombre, haced célebres en los pueblos sus obras, recordad que su nombre es engrandecido. Cantad salmos a Jehová… Regocíjate y canta, oh moradora de Sion; porque grande es en medio de ti el Santo de Israel” Isa 12:2-6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56178" y="287773"/>
            <a:ext cx="7380218" cy="30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lvl="0">
              <a:defRPr/>
            </a:pPr>
            <a:r>
              <a:rPr lang="es-PE" sz="33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</a:t>
            </a:r>
            <a:r>
              <a:rPr lang="es-419" sz="33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II</a:t>
            </a:r>
            <a:r>
              <a:rPr lang="es-PE" sz="33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. </a:t>
            </a:r>
            <a:r>
              <a:rPr lang="es-ES" sz="33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LA SALVACION DE DIOS</a:t>
            </a:r>
            <a:endParaRPr lang="en-US" sz="33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845586" y="675616"/>
            <a:ext cx="734481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01211" indent="-201211">
              <a:spcBef>
                <a:spcPct val="50000"/>
              </a:spcBef>
              <a:defRPr/>
            </a:pPr>
            <a:r>
              <a:rPr lang="es-AR" sz="30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a. </a:t>
            </a:r>
            <a:r>
              <a:rPr lang="es-ES" sz="30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Jesús es salvación</a:t>
            </a:r>
            <a:endParaRPr lang="es-AR" sz="3000" i="1" dirty="0">
              <a:ln>
                <a:solidFill>
                  <a:srgbClr val="0022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778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376FFE1F-9ACF-4E05-B0AC-6E63B155C4B0}"/>
              </a:ext>
            </a:extLst>
          </p:cNvPr>
          <p:cNvSpPr/>
          <p:nvPr/>
        </p:nvSpPr>
        <p:spPr>
          <a:xfrm>
            <a:off x="0" y="675617"/>
            <a:ext cx="9144000" cy="50091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05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11891" y="1177028"/>
            <a:ext cx="8106627" cy="1624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10716" indent="0" algn="just">
              <a:lnSpc>
                <a:spcPts val="2175"/>
              </a:lnSpc>
              <a:spcBef>
                <a:spcPts val="0"/>
              </a:spcBef>
              <a:buSzPct val="100000"/>
              <a:defRPr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Isaías 12 es un corto salmo (canto) de alabanza a Dios por su consuelo misericordioso y poderoso, identifica al Libertador venidero como Jesús. Dice que “Dios es salvación mía” y “ha sido salvación para mí”. El nombre Jesús significa “el Señor es salvación”. El Señor no solo hace salvación; él mismo es salvación. La presencia del Santo de Israel en nuestro medio lo es todo para nosotros. No solo hace la paz; él es nuestra paz (Efe. 2:14).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756178" y="287773"/>
            <a:ext cx="7380218" cy="30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lvl="0">
              <a:defRPr/>
            </a:pPr>
            <a:r>
              <a:rPr lang="es-PE" sz="33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</a:t>
            </a:r>
            <a:r>
              <a:rPr lang="es-419" sz="33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II</a:t>
            </a:r>
            <a:r>
              <a:rPr lang="es-PE" sz="33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. </a:t>
            </a:r>
            <a:r>
              <a:rPr lang="es-ES" sz="33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LA SALVACION DE DIOS</a:t>
            </a:r>
            <a:endParaRPr lang="en-US" sz="33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845586" y="675616"/>
            <a:ext cx="734481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01211" indent="-201211">
              <a:spcBef>
                <a:spcPct val="50000"/>
              </a:spcBef>
              <a:defRPr/>
            </a:pPr>
            <a:r>
              <a:rPr lang="es-AR" sz="30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a. </a:t>
            </a:r>
            <a:r>
              <a:rPr lang="es-ES" sz="3000" i="1" dirty="0">
                <a:ln>
                  <a:solidFill>
                    <a:srgbClr val="0022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Jesús es salvación</a:t>
            </a:r>
            <a:endParaRPr lang="es-AR" sz="3000" i="1" dirty="0">
              <a:ln>
                <a:solidFill>
                  <a:srgbClr val="0022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340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742950" y="1153068"/>
            <a:ext cx="8095524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80000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80000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80000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9pPr>
          </a:lstStyle>
          <a:p>
            <a:pPr marL="431990" indent="-541325">
              <a:lnSpc>
                <a:spcPts val="2250"/>
              </a:lnSpc>
              <a:spcBef>
                <a:spcPts val="0"/>
              </a:spcBef>
              <a:buNone/>
              <a:defRPr/>
            </a:pPr>
            <a:r>
              <a:rPr lang="es-ES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MARCA: </a:t>
            </a:r>
          </a:p>
          <a:p>
            <a:pPr marL="431990" indent="-541325">
              <a:lnSpc>
                <a:spcPts val="2250"/>
              </a:lnSpc>
              <a:spcBef>
                <a:spcPts val="0"/>
              </a:spcBef>
              <a:buNone/>
              <a:defRPr/>
            </a:pPr>
            <a:r>
              <a:rPr lang="es-ES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A.	Fin de la oscuridad para galilea (Isa. 9:1–5)</a:t>
            </a:r>
          </a:p>
          <a:p>
            <a:pPr marL="804863" indent="-357188">
              <a:lnSpc>
                <a:spcPts val="225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ES" sz="2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Aquellos que recurren al ocultismo verán felicidad con tinieblas</a:t>
            </a:r>
          </a:p>
          <a:p>
            <a:pPr marL="804863" indent="-357188">
              <a:lnSpc>
                <a:spcPts val="225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ES" sz="2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Jesús comenzó su ministerio en la región de Galilea</a:t>
            </a:r>
          </a:p>
          <a:p>
            <a:pPr marL="804863" indent="-357188">
              <a:lnSpc>
                <a:spcPts val="225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ES" sz="2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Jesús comenzó su ministerio en la región de Samaria</a:t>
            </a:r>
          </a:p>
          <a:p>
            <a:pPr marL="804863" indent="-357188">
              <a:lnSpc>
                <a:spcPts val="225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ES" sz="2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Todas las anteriores</a:t>
            </a:r>
          </a:p>
          <a:p>
            <a:pPr marL="431990" indent="-541325">
              <a:lnSpc>
                <a:spcPts val="2250"/>
              </a:lnSpc>
              <a:spcBef>
                <a:spcPts val="0"/>
              </a:spcBef>
              <a:buNone/>
              <a:defRPr/>
            </a:pPr>
            <a:r>
              <a:rPr lang="es-ES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B.	Un hijo nos es dado (Isa. 9:6,7)</a:t>
            </a:r>
          </a:p>
          <a:p>
            <a:pPr marL="804863" indent="-357188">
              <a:lnSpc>
                <a:spcPts val="225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ES" sz="2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Satanás acusó a Dios de requerir sacrificio de los ángeles</a:t>
            </a:r>
          </a:p>
          <a:p>
            <a:pPr marL="804863" indent="-357188">
              <a:lnSpc>
                <a:spcPts val="225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ES" sz="2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Jesús tiene varios nombres/apodos que lo describen</a:t>
            </a:r>
          </a:p>
          <a:p>
            <a:pPr marL="804863" indent="-357188">
              <a:lnSpc>
                <a:spcPts val="225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ES" sz="2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Jesús es un Rey de la dinastía de David</a:t>
            </a:r>
          </a:p>
          <a:p>
            <a:pPr marL="804863" indent="-357188">
              <a:lnSpc>
                <a:spcPts val="225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ES" sz="2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Todas de las anteriores </a:t>
            </a:r>
          </a:p>
        </p:txBody>
      </p:sp>
      <p:sp>
        <p:nvSpPr>
          <p:cNvPr id="11" name="Rectángulo 17"/>
          <p:cNvSpPr/>
          <p:nvPr/>
        </p:nvSpPr>
        <p:spPr>
          <a:xfrm>
            <a:off x="5851184" y="3716828"/>
            <a:ext cx="337125" cy="5078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eaLnBrk="1" hangingPunct="1">
              <a:defRPr/>
            </a:pPr>
            <a:r>
              <a:rPr lang="es-PE" sz="27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X</a:t>
            </a:r>
            <a:endParaRPr lang="es-PE" sz="2700" b="1" dirty="0">
              <a:ln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41366986-8CD6-4728-B8CF-4E68FECC0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3101" y="238851"/>
            <a:ext cx="5018207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9pPr>
          </a:lstStyle>
          <a:p>
            <a:pPr algn="ctr"/>
            <a:r>
              <a:rPr lang="en-US" sz="33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EVALUACIÓN</a:t>
            </a:r>
          </a:p>
        </p:txBody>
      </p:sp>
      <p:sp>
        <p:nvSpPr>
          <p:cNvPr id="13" name="Rectángulo 17"/>
          <p:cNvSpPr/>
          <p:nvPr/>
        </p:nvSpPr>
        <p:spPr>
          <a:xfrm>
            <a:off x="7184630" y="1971015"/>
            <a:ext cx="337125" cy="5078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eaLnBrk="1" hangingPunct="1">
              <a:defRPr/>
            </a:pPr>
            <a:r>
              <a:rPr lang="es-PE" sz="27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X</a:t>
            </a:r>
            <a:endParaRPr lang="es-PE" sz="2700" b="1" dirty="0">
              <a:ln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76FFE1F-9ACF-4E05-B0AC-6E63B155C4B0}"/>
              </a:ext>
            </a:extLst>
          </p:cNvPr>
          <p:cNvSpPr/>
          <p:nvPr/>
        </p:nvSpPr>
        <p:spPr>
          <a:xfrm flipV="1">
            <a:off x="0" y="1081882"/>
            <a:ext cx="9144000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050" dirty="0"/>
          </a:p>
        </p:txBody>
      </p:sp>
    </p:spTree>
    <p:extLst>
      <p:ext uri="{BB962C8B-B14F-4D97-AF65-F5344CB8AC3E}">
        <p14:creationId xmlns:p14="http://schemas.microsoft.com/office/powerpoint/2010/main" val="307081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41366986-8CD6-4728-B8CF-4E68FECC0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3101" y="238851"/>
            <a:ext cx="5018207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9pPr>
          </a:lstStyle>
          <a:p>
            <a:pPr algn="ctr"/>
            <a:r>
              <a:rPr lang="en-US" sz="33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EVALUACIÓN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85757" y="1228838"/>
            <a:ext cx="8784000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80000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80000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80000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800000"/>
                </a:solidFill>
                <a:latin typeface="Century Gothic" panose="020B0502020202020204" pitchFamily="34" charset="0"/>
              </a:defRPr>
            </a:lvl9pPr>
          </a:lstStyle>
          <a:p>
            <a:pPr marL="431990" indent="-541325">
              <a:lnSpc>
                <a:spcPts val="2250"/>
              </a:lnSpc>
              <a:spcBef>
                <a:spcPts val="0"/>
              </a:spcBef>
              <a:buNone/>
              <a:defRPr/>
            </a:pPr>
            <a:r>
              <a:rPr lang="es-ES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C.	La vara de la ira de Dios (Isa. 9:8-10:34)</a:t>
            </a:r>
          </a:p>
          <a:p>
            <a:pPr marL="804863" indent="-357188">
              <a:lnSpc>
                <a:spcPts val="225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ES" sz="2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Judá experimentó algunos resultados de su insensatez</a:t>
            </a:r>
          </a:p>
          <a:p>
            <a:pPr marL="804863" indent="-357188">
              <a:lnSpc>
                <a:spcPts val="225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ES" sz="2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Israel experimentó algunos resultados de su insensatez</a:t>
            </a:r>
          </a:p>
          <a:p>
            <a:pPr marL="804863" indent="-357188">
              <a:lnSpc>
                <a:spcPts val="225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ES" sz="2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La libertad implica la opción de hacer el mal</a:t>
            </a:r>
          </a:p>
          <a:p>
            <a:pPr marL="804863" indent="-357188">
              <a:lnSpc>
                <a:spcPts val="225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ES" sz="2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Todas las anteriores</a:t>
            </a:r>
          </a:p>
          <a:p>
            <a:pPr marL="431990" indent="-541325">
              <a:lnSpc>
                <a:spcPts val="2250"/>
              </a:lnSpc>
              <a:spcBef>
                <a:spcPts val="0"/>
              </a:spcBef>
              <a:buNone/>
              <a:defRPr/>
            </a:pPr>
            <a:r>
              <a:rPr lang="es-ES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D. Marca verdadero o falso donde corresponda: </a:t>
            </a:r>
          </a:p>
          <a:p>
            <a:pPr marL="804863" indent="-357188">
              <a:lnSpc>
                <a:spcPts val="225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ES" sz="2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Cristo fue el antepasado de David (     )</a:t>
            </a:r>
          </a:p>
          <a:p>
            <a:pPr marL="804863" indent="-357188">
              <a:lnSpc>
                <a:spcPts val="225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ES" sz="2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Cristo fue el descendiente de David (     ) </a:t>
            </a:r>
          </a:p>
          <a:p>
            <a:pPr marL="804863" indent="-357188">
              <a:lnSpc>
                <a:spcPts val="225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ES" sz="2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Jesús significa “el Señor es salvación” (     ) </a:t>
            </a:r>
          </a:p>
          <a:p>
            <a:pPr marL="804863" indent="-357188">
              <a:lnSpc>
                <a:spcPts val="225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s-ES" sz="2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Isaías 12 es un corto salmo (     )</a:t>
            </a:r>
          </a:p>
        </p:txBody>
      </p:sp>
      <p:sp>
        <p:nvSpPr>
          <p:cNvPr id="11" name="Rectángulo 17"/>
          <p:cNvSpPr/>
          <p:nvPr/>
        </p:nvSpPr>
        <p:spPr>
          <a:xfrm>
            <a:off x="3629140" y="2316915"/>
            <a:ext cx="337125" cy="5078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eaLnBrk="1" hangingPunct="1">
              <a:defRPr/>
            </a:pPr>
            <a:r>
              <a:rPr lang="es-PE" sz="27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X</a:t>
            </a:r>
            <a:endParaRPr lang="es-PE" sz="2700" b="1" dirty="0">
              <a:ln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ángulo 17"/>
          <p:cNvSpPr/>
          <p:nvPr/>
        </p:nvSpPr>
        <p:spPr>
          <a:xfrm>
            <a:off x="5191648" y="2894611"/>
            <a:ext cx="337125" cy="5078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eaLnBrk="1" hangingPunct="1">
              <a:defRPr/>
            </a:pPr>
            <a:r>
              <a:rPr lang="es-PE" sz="27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</a:t>
            </a:r>
            <a:endParaRPr lang="es-PE" sz="2700" b="1" dirty="0">
              <a:ln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ángulo 17"/>
          <p:cNvSpPr/>
          <p:nvPr/>
        </p:nvSpPr>
        <p:spPr>
          <a:xfrm>
            <a:off x="5528773" y="3513253"/>
            <a:ext cx="337125" cy="5078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eaLnBrk="1" hangingPunct="1">
              <a:defRPr/>
            </a:pPr>
            <a:r>
              <a:rPr lang="es-PE" sz="27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</a:t>
            </a:r>
            <a:endParaRPr lang="es-PE" sz="2700" b="1" dirty="0">
              <a:ln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ángulo 17"/>
          <p:cNvSpPr/>
          <p:nvPr/>
        </p:nvSpPr>
        <p:spPr>
          <a:xfrm>
            <a:off x="4403437" y="3804725"/>
            <a:ext cx="337125" cy="5078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eaLnBrk="1" hangingPunct="1">
              <a:defRPr/>
            </a:pPr>
            <a:r>
              <a:rPr lang="es-PE" sz="27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</a:t>
            </a:r>
            <a:endParaRPr lang="es-PE" sz="2700" b="1" dirty="0">
              <a:ln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ángulo 17"/>
          <p:cNvSpPr/>
          <p:nvPr/>
        </p:nvSpPr>
        <p:spPr>
          <a:xfrm>
            <a:off x="5353335" y="3260048"/>
            <a:ext cx="337125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eaLnBrk="1" hangingPunct="1">
              <a:defRPr/>
            </a:pPr>
            <a:r>
              <a:rPr lang="es-PE" sz="24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376FFE1F-9ACF-4E05-B0AC-6E63B155C4B0}"/>
              </a:ext>
            </a:extLst>
          </p:cNvPr>
          <p:cNvSpPr/>
          <p:nvPr/>
        </p:nvSpPr>
        <p:spPr>
          <a:xfrm flipV="1">
            <a:off x="0" y="1081882"/>
            <a:ext cx="9144000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050" dirty="0"/>
          </a:p>
        </p:txBody>
      </p:sp>
    </p:spTree>
    <p:extLst>
      <p:ext uri="{BB962C8B-B14F-4D97-AF65-F5344CB8AC3E}">
        <p14:creationId xmlns:p14="http://schemas.microsoft.com/office/powerpoint/2010/main" val="3902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41366986-8CD6-4728-B8CF-4E68FECC0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1" y="231465"/>
            <a:ext cx="5018207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9pPr>
          </a:lstStyle>
          <a:p>
            <a:pPr algn="ctr"/>
            <a:r>
              <a:rPr lang="en-US" sz="33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APLICACIÓN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09600" y="1566450"/>
            <a:ext cx="8524800" cy="2426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2" indent="-342892">
              <a:lnSpc>
                <a:spcPts val="2550"/>
              </a:lnSpc>
              <a:buSzPct val="100000"/>
              <a:buFont typeface="Arial" pitchFamily="34" charset="0"/>
              <a:buChar char="•"/>
              <a:defRPr/>
            </a:pPr>
            <a:r>
              <a:rPr lang="es-E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¿Qué dice la Biblia acerca de Jesucristo como el príncipe de paz eterna? </a:t>
            </a:r>
            <a:endParaRPr lang="es-PE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342892" indent="-342892">
              <a:lnSpc>
                <a:spcPts val="2550"/>
              </a:lnSpc>
              <a:buSzPct val="100000"/>
              <a:buFont typeface="Arial" pitchFamily="34" charset="0"/>
              <a:buChar char="•"/>
              <a:defRPr/>
            </a:pPr>
            <a:r>
              <a:rPr lang="es-E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Dios le prometió a su pueblo remanente, salvación de la opresión. Esta profecía de esperanza encuentra su máximo cumplimiento en Jesús, cuyo nombre significa “El Señor es salvación”</a:t>
            </a:r>
            <a:endParaRPr lang="es-PE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342892" indent="-342892">
              <a:lnSpc>
                <a:spcPts val="2550"/>
              </a:lnSpc>
              <a:buSzPct val="100000"/>
              <a:buFont typeface="Arial" pitchFamily="34" charset="0"/>
              <a:buChar char="•"/>
              <a:defRPr/>
            </a:pPr>
            <a:r>
              <a:rPr lang="es-E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Para qué nos servirá lo aprendido?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76FFE1F-9ACF-4E05-B0AC-6E63B155C4B0}"/>
              </a:ext>
            </a:extLst>
          </p:cNvPr>
          <p:cNvSpPr/>
          <p:nvPr/>
        </p:nvSpPr>
        <p:spPr>
          <a:xfrm flipV="1">
            <a:off x="0" y="1081882"/>
            <a:ext cx="9144000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050" dirty="0"/>
          </a:p>
        </p:txBody>
      </p:sp>
    </p:spTree>
    <p:extLst>
      <p:ext uri="{BB962C8B-B14F-4D97-AF65-F5344CB8AC3E}">
        <p14:creationId xmlns:p14="http://schemas.microsoft.com/office/powerpoint/2010/main" val="1033735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41366986-8CD6-4728-B8CF-4E68FECC0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1" y="200399"/>
            <a:ext cx="5018207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bg1"/>
                </a:solidFill>
                <a:latin typeface="Impact" panose="020B0806030902050204" pitchFamily="34" charset="0"/>
              </a:defRPr>
            </a:lvl9pPr>
          </a:lstStyle>
          <a:p>
            <a:pPr algn="ctr"/>
            <a:r>
              <a:rPr lang="en-US" sz="33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CREATIVIDAD</a:t>
            </a:r>
          </a:p>
        </p:txBody>
      </p:sp>
      <p:sp>
        <p:nvSpPr>
          <p:cNvPr id="2" name="Rectángulo 1"/>
          <p:cNvSpPr/>
          <p:nvPr/>
        </p:nvSpPr>
        <p:spPr>
          <a:xfrm>
            <a:off x="921378" y="1893495"/>
            <a:ext cx="7301244" cy="1645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2" indent="-342892">
              <a:lnSpc>
                <a:spcPts val="2400"/>
              </a:lnSpc>
              <a:buSzPct val="100000"/>
              <a:buFont typeface="Arial" pitchFamily="34" charset="0"/>
              <a:buChar char="•"/>
              <a:defRPr/>
            </a:pPr>
            <a:r>
              <a:rPr lang="es-E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¿Qué logró Cristo en la Primera Venida que nos da tanta seguridad acerca de la Segunda Venida? ¿Cuál es el propósito de la Primera Venida, si no conduce a la Segunda Venida? Compártelo en tus redes sociales</a:t>
            </a:r>
            <a:endParaRPr lang="es-PE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76FFE1F-9ACF-4E05-B0AC-6E63B155C4B0}"/>
              </a:ext>
            </a:extLst>
          </p:cNvPr>
          <p:cNvSpPr/>
          <p:nvPr/>
        </p:nvSpPr>
        <p:spPr>
          <a:xfrm flipV="1">
            <a:off x="0" y="1081882"/>
            <a:ext cx="9144000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050" dirty="0"/>
          </a:p>
        </p:txBody>
      </p:sp>
    </p:spTree>
    <p:extLst>
      <p:ext uri="{BB962C8B-B14F-4D97-AF65-F5344CB8AC3E}">
        <p14:creationId xmlns:p14="http://schemas.microsoft.com/office/powerpoint/2010/main" val="1016934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Rectángulo">
            <a:extLst>
              <a:ext uri="{FF2B5EF4-FFF2-40B4-BE49-F238E27FC236}">
                <a16:creationId xmlns:a16="http://schemas.microsoft.com/office/drawing/2014/main" id="{107DA17F-01D6-4F9B-8385-EC40926C9FC3}"/>
              </a:ext>
            </a:extLst>
          </p:cNvPr>
          <p:cNvSpPr/>
          <p:nvPr/>
        </p:nvSpPr>
        <p:spPr>
          <a:xfrm>
            <a:off x="1529392" y="1437624"/>
            <a:ext cx="6750750" cy="286232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925" indent="-342892">
              <a:lnSpc>
                <a:spcPts val="2400"/>
              </a:lnSpc>
              <a:defRPr/>
            </a:pPr>
            <a:r>
              <a:rPr lang="es-CO" sz="2400" b="1" kern="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Elaborado por:</a:t>
            </a:r>
          </a:p>
          <a:p>
            <a:pPr marL="34925" indent="-342892">
              <a:lnSpc>
                <a:spcPts val="2400"/>
              </a:lnSpc>
              <a:buFontTx/>
              <a:buChar char="•"/>
              <a:defRPr/>
            </a:pPr>
            <a:r>
              <a:rPr lang="es-CO" sz="2400" b="1" kern="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Dr. Alfredo Padilla Chávez</a:t>
            </a:r>
          </a:p>
          <a:p>
            <a:pPr marL="361941" indent="-361941">
              <a:lnSpc>
                <a:spcPts val="2400"/>
              </a:lnSpc>
              <a:buFontTx/>
              <a:buChar char="•"/>
              <a:defRPr/>
            </a:pPr>
            <a:r>
              <a:rPr lang="es-CO" sz="2400" b="1" kern="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Escríbenos para recibir la lección cada semana: apadilla88@hotmail.com</a:t>
            </a:r>
          </a:p>
          <a:p>
            <a:pPr marL="361941" indent="-361941">
              <a:lnSpc>
                <a:spcPts val="2400"/>
              </a:lnSpc>
              <a:buFontTx/>
              <a:buChar char="•"/>
              <a:defRPr/>
            </a:pPr>
            <a:r>
              <a:rPr lang="es-CO" sz="2400" b="1" kern="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Visite:</a:t>
            </a:r>
          </a:p>
          <a:p>
            <a:pPr>
              <a:lnSpc>
                <a:spcPts val="2400"/>
              </a:lnSpc>
              <a:defRPr/>
            </a:pPr>
            <a:r>
              <a:rPr lang="es-CO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hlinkClick r:id="rId3"/>
              </a:rPr>
              <a:t>http://gramadal.wordpress.com</a:t>
            </a:r>
            <a:endParaRPr lang="es-CO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>
              <a:lnSpc>
                <a:spcPts val="2400"/>
              </a:lnSpc>
              <a:defRPr/>
            </a:pPr>
            <a:endParaRPr lang="es-CO" sz="2400" b="1" kern="0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>
              <a:lnSpc>
                <a:spcPts val="2400"/>
              </a:lnSpc>
              <a:defRPr/>
            </a:pPr>
            <a:endParaRPr lang="es-CO" sz="2400" b="1" kern="0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>
              <a:lnSpc>
                <a:spcPts val="2400"/>
              </a:lnSpc>
              <a:defRPr/>
            </a:pPr>
            <a:r>
              <a:rPr lang="es-CO" sz="2400" b="1" kern="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LIMA – PERÚ </a:t>
            </a:r>
          </a:p>
        </p:txBody>
      </p:sp>
      <p:pic>
        <p:nvPicPr>
          <p:cNvPr id="8" name="Picture 4" descr="C:\Documents and Settings\Administrador\Escritorio\Imagen1.png">
            <a:extLst>
              <a:ext uri="{FF2B5EF4-FFF2-40B4-BE49-F238E27FC236}">
                <a16:creationId xmlns:a16="http://schemas.microsoft.com/office/drawing/2014/main" id="{2B3AE137-D344-4A17-8C48-DE20E32BB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C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00" y="63450"/>
            <a:ext cx="603285" cy="51948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4183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10">
  <a:themeElements>
    <a:clrScheme name="">
      <a:dk1>
        <a:srgbClr val="5F5F5F"/>
      </a:dk1>
      <a:lt1>
        <a:srgbClr val="FFFFFF"/>
      </a:lt1>
      <a:dk2>
        <a:srgbClr val="5F5F5F"/>
      </a:dk2>
      <a:lt2>
        <a:srgbClr val="E51200"/>
      </a:lt2>
      <a:accent1>
        <a:srgbClr val="EF6400"/>
      </a:accent1>
      <a:accent2>
        <a:srgbClr val="FFAA00"/>
      </a:accent2>
      <a:accent3>
        <a:srgbClr val="FFFFFF"/>
      </a:accent3>
      <a:accent4>
        <a:srgbClr val="505050"/>
      </a:accent4>
      <a:accent5>
        <a:srgbClr val="F6B8AA"/>
      </a:accent5>
      <a:accent6>
        <a:srgbClr val="E79A00"/>
      </a:accent6>
      <a:hlink>
        <a:srgbClr val="FCCB18"/>
      </a:hlink>
      <a:folHlink>
        <a:srgbClr val="D5D5D5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P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P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8C8783"/>
        </a:lt2>
        <a:accent1>
          <a:srgbClr val="A39C97"/>
        </a:accent1>
        <a:accent2>
          <a:srgbClr val="B9B1AB"/>
        </a:accent2>
        <a:accent3>
          <a:srgbClr val="FFFFFF"/>
        </a:accent3>
        <a:accent4>
          <a:srgbClr val="404040"/>
        </a:accent4>
        <a:accent5>
          <a:srgbClr val="CECBC9"/>
        </a:accent5>
        <a:accent6>
          <a:srgbClr val="A7A09B"/>
        </a:accent6>
        <a:hlink>
          <a:srgbClr val="F8291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C99565"/>
        </a:lt2>
        <a:accent1>
          <a:srgbClr val="D1A57D"/>
        </a:accent1>
        <a:accent2>
          <a:srgbClr val="E8B688"/>
        </a:accent2>
        <a:accent3>
          <a:srgbClr val="FFFFFF"/>
        </a:accent3>
        <a:accent4>
          <a:srgbClr val="404040"/>
        </a:accent4>
        <a:accent5>
          <a:srgbClr val="E5CFBF"/>
        </a:accent5>
        <a:accent6>
          <a:srgbClr val="D2A57B"/>
        </a:accent6>
        <a:hlink>
          <a:srgbClr val="FFB20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79B904"/>
        </a:lt2>
        <a:accent1>
          <a:srgbClr val="92D707"/>
        </a:accent1>
        <a:accent2>
          <a:srgbClr val="ADCF4D"/>
        </a:accent2>
        <a:accent3>
          <a:srgbClr val="FFFFFF"/>
        </a:accent3>
        <a:accent4>
          <a:srgbClr val="404040"/>
        </a:accent4>
        <a:accent5>
          <a:srgbClr val="C7E8AA"/>
        </a:accent5>
        <a:accent6>
          <a:srgbClr val="9CBB45"/>
        </a:accent6>
        <a:hlink>
          <a:srgbClr val="FFA50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0090FF"/>
        </a:lt2>
        <a:accent1>
          <a:srgbClr val="29ADFF"/>
        </a:accent1>
        <a:accent2>
          <a:srgbClr val="33CEFF"/>
        </a:accent2>
        <a:accent3>
          <a:srgbClr val="FFFFFF"/>
        </a:accent3>
        <a:accent4>
          <a:srgbClr val="404040"/>
        </a:accent4>
        <a:accent5>
          <a:srgbClr val="ACD3FF"/>
        </a:accent5>
        <a:accent6>
          <a:srgbClr val="2DBAE7"/>
        </a:accent6>
        <a:hlink>
          <a:srgbClr val="5CE52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0090FF"/>
        </a:lt2>
        <a:accent1>
          <a:srgbClr val="29ADFF"/>
        </a:accent1>
        <a:accent2>
          <a:srgbClr val="33CEFF"/>
        </a:accent2>
        <a:accent3>
          <a:srgbClr val="FFFFFF"/>
        </a:accent3>
        <a:accent4>
          <a:srgbClr val="404040"/>
        </a:accent4>
        <a:accent5>
          <a:srgbClr val="ACD3FF"/>
        </a:accent5>
        <a:accent6>
          <a:srgbClr val="2DBAE7"/>
        </a:accent6>
        <a:hlink>
          <a:srgbClr val="5CE52B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4D4D4D"/>
        </a:dk1>
        <a:lt1>
          <a:srgbClr val="FFFFFF"/>
        </a:lt1>
        <a:dk2>
          <a:srgbClr val="4D4D4D"/>
        </a:dk2>
        <a:lt2>
          <a:srgbClr val="3175FD"/>
        </a:lt2>
        <a:accent1>
          <a:srgbClr val="31A4FF"/>
        </a:accent1>
        <a:accent2>
          <a:srgbClr val="1DC9FF"/>
        </a:accent2>
        <a:accent3>
          <a:srgbClr val="FFFFFF"/>
        </a:accent3>
        <a:accent4>
          <a:srgbClr val="404040"/>
        </a:accent4>
        <a:accent5>
          <a:srgbClr val="ADCFFF"/>
        </a:accent5>
        <a:accent6>
          <a:srgbClr val="19B6E7"/>
        </a:accent6>
        <a:hlink>
          <a:srgbClr val="24DFE8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10" id="{8CFB2919-A986-4C4F-91B7-2D1974423B19}" vid="{1D5CC99F-C527-46EB-A24A-7CD912241B13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Tema10</Template>
  <TotalTime>267</TotalTime>
  <Words>1180</Words>
  <Application>Microsoft Office PowerPoint</Application>
  <PresentationFormat>Apresentação na tela (16:9)</PresentationFormat>
  <Paragraphs>93</Paragraphs>
  <Slides>16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Impact</vt:lpstr>
      <vt:lpstr>Calibri</vt:lpstr>
      <vt:lpstr>Microsoft Sans Serif</vt:lpstr>
      <vt:lpstr>Arial</vt:lpstr>
      <vt:lpstr>Tema10</vt:lpstr>
      <vt:lpstr>Noble Príncipe de Paz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Yudy</dc:creator>
  <cp:lastModifiedBy>jose ferreira Neto</cp:lastModifiedBy>
  <cp:revision>50</cp:revision>
  <dcterms:modified xsi:type="dcterms:W3CDTF">2021-01-29T22:06:10Z</dcterms:modified>
</cp:coreProperties>
</file>